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7F6000"/>
    <a:srgbClr val="BCAC79"/>
    <a:srgbClr val="D9D0B3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A9B322-7096-4D94-AB2C-B6BCA1E3F0D6}" v="6" dt="2026-03-26T00:41:23.7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2" autoAdjust="0"/>
  </p:normalViewPr>
  <p:slideViewPr>
    <p:cSldViewPr snapToGrid="0">
      <p:cViewPr>
        <p:scale>
          <a:sx n="70" d="100"/>
          <a:sy n="70" d="100"/>
        </p:scale>
        <p:origin x="123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EA4D5-4AAF-464A-97FF-73B43D07DFD1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1BA1A-958A-4E67-8449-CB3E5AC4CB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185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6CCDA-2F95-5ED2-79B0-92FC09E37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AAEBF0B-5DB1-67C7-5C08-17CABB9234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45A9974-927E-676B-FE3F-98FAB2EAD5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4B52FF-C67E-9781-F86C-CDA2C92D5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1BA1A-958A-4E67-8449-CB3E5AC4CB2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715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034D81-51CF-ACF9-DA62-1500A6B85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D395832-10AF-1B7C-59C4-E4F086D673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821CD2-0806-D266-0F3C-226119A0D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99C0F7-3C11-9B39-101A-A67AA05EB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7328BB-1778-AC17-2962-ACC81099E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70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E777C6-1CCE-C5B0-2963-1E697F3CA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D12359-08CB-BC1B-A378-2B4781B64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E45892-1524-1B53-A923-2736DF2A7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C044B8-4D05-D8D2-81A6-232FC7D35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177E10-E7D8-846F-AE0D-8771E7F2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499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02422B-6217-4FBE-2587-D3B10F4C7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E2706C8-76D3-D68F-8C76-D7F0A9A09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6EA77A-F676-AE7C-F067-CB8510D92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E5F57A-F884-3852-2A18-9CA97E523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A2DE7A-B63B-42AE-E721-5691A722D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502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759CE6-25E6-C0F3-E772-8A7C9D80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C30A17-679B-45F2-866F-FCC67BF4B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743D62-3264-89BC-D5B4-AABF1EDA3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EB7274B-A01F-4048-5C7E-267D4C429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541B22-6939-5107-ABB6-4303CCBCA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47C1AD-2D1C-A8FC-C21A-BCB21D1A6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18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1FF210-C1DD-0AC5-93B0-05A5D95EF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3B6596-2926-5311-72EF-DD500B949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3AD2B1E-6A61-29C9-16BE-E4F77670C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1212FE2-CCB6-A606-5D3D-AF69E45050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499AF46-DCCE-6E50-AC4E-055DE9F76A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DDC3541-3F33-032C-EE2D-E9BB3A40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14F52FA-7AC6-1286-5E4C-F329B9615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48D8152-0E72-2C14-D3F5-58B7469FC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9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6A2321-E8E9-DA28-019E-BF461FA86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988316F-3DF4-985A-975E-6B877D1B2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16C71FA-24DB-4D2A-F3AE-61136467F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2A0944-8A76-FDBF-A066-02D77A389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199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8311672-0C7E-B44F-22F2-89186A38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2DA265C-1AA2-3FAD-6FBB-3BC3C05BB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1D30C7-27BD-0676-BD77-58C58409F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771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C2E6AC-5F43-296B-1F71-B4849D052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974B57-C4C4-CFEB-7CA8-36566D693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2D6FBB-370A-986F-2CFD-C733DF74B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F652D7-7E81-4004-9184-7BDB4EDCB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DC6F01-F432-E01B-26B6-AA8C9B1B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0D438E-8530-E71B-13DF-BCBC69C27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5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A34FE-4DE8-263E-710B-1B0EA9AFB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3091C21-414E-A1BD-6BD8-803C5696D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4E863BE-ABC5-AAAF-BAE8-9BDE5393B7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35D649-01A0-7DB2-0A99-E4996AA1B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D22E0A3-E35B-33CF-02E7-05FB975B5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BD5515-0E5A-B075-E0DD-5D7526B3D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22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8B5987-A1FD-27E0-676A-DAD042225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071679E-0C97-F0F8-5977-941C6300F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EC391A-CEF9-AF4B-DDC8-0A164FF9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76A102-7440-03E2-D3C6-D74CA6CFE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B6A73D-5C9F-0AE7-4FEB-488B075E8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839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B27D94E-565D-078F-8181-482DFE8808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C7DFE7A-13D8-4A43-D694-789B3E088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FAC16D-A194-9A88-CC96-7A541262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F0D62E-0825-0A45-02B6-F5F31AE6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4B70A6-C28E-60D1-FE11-3F9585ED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6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CECF730-7F03-771E-91F5-56CA35649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E69ACC-53AF-9AAB-E4D1-F2AD1447C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66A1E8-EC98-494D-213B-815B01EF1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46B2-3A20-480E-81CC-E9E75BC1F0C4}" type="datetimeFigureOut">
              <a:rPr kumimoji="1" lang="ja-JP" altLang="en-US" smtClean="0"/>
              <a:t>2026/4/4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91D6D6-8C99-DCC7-560D-1C895010E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F7FCFA-6819-52EB-5B01-5156ADC71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B66DE-159F-4882-90A0-6BA750BB1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72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hyperlink" Target="mailto:shoichi.sano@sony.com" TargetMode="External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294B2F-7E6A-D794-276A-5E8B2DF2B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14C7F7B-62BE-D4DA-F64C-1D1DDDBDA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7DFEE68-1456-47C8-3AAA-3D5C8920A19E}"/>
              </a:ext>
            </a:extLst>
          </p:cNvPr>
          <p:cNvSpPr txBox="1"/>
          <p:nvPr/>
        </p:nvSpPr>
        <p:spPr>
          <a:xfrm>
            <a:off x="1977804" y="1160642"/>
            <a:ext cx="798381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総勢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200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名を超える厚木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TEC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最大のクラブ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(2020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年に創部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50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周年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</a:p>
          <a:p>
            <a:r>
              <a:rPr lang="en-US" altLang="ja-JP" sz="20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主に厚木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横浜勤務の方が所属していますが、もちろん本社圏の方も大歓迎！</a:t>
            </a:r>
            <a:endParaRPr lang="en-US" altLang="ja-JP" sz="1200" b="1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100" b="1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週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日は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SATC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の日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@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厚木寮テニスコート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ボール、ナイター完備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</a:p>
          <a:p>
            <a:r>
              <a:rPr lang="en-US" altLang="ja-JP" sz="20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毎週 </a:t>
            </a:r>
            <a:r>
              <a:rPr lang="ja-JP" altLang="en-US" sz="1200" b="1" dirty="0">
                <a:solidFill>
                  <a:schemeClr val="accent4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火・木曜日</a:t>
            </a:r>
            <a:r>
              <a:rPr lang="en-US" altLang="ja-JP" sz="1200" b="1" dirty="0">
                <a:solidFill>
                  <a:schemeClr val="accent4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(18:00</a:t>
            </a:r>
            <a:r>
              <a:rPr lang="ja-JP" altLang="en-US" sz="1200" b="1" dirty="0">
                <a:solidFill>
                  <a:schemeClr val="accent4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200" b="1" dirty="0">
                <a:solidFill>
                  <a:schemeClr val="accent4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22:00)</a:t>
            </a:r>
            <a:r>
              <a:rPr lang="ja-JP" altLang="en-US" sz="1200" b="1" dirty="0">
                <a:solidFill>
                  <a:schemeClr val="accent4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、土日の偶数日</a:t>
            </a:r>
            <a:r>
              <a:rPr lang="en-US" altLang="ja-JP" sz="1200" b="1" dirty="0">
                <a:solidFill>
                  <a:schemeClr val="accent4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(8:00</a:t>
            </a:r>
            <a:r>
              <a:rPr lang="ja-JP" altLang="en-US" sz="1200" b="1" dirty="0">
                <a:solidFill>
                  <a:schemeClr val="accent4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200" b="1" dirty="0">
                <a:solidFill>
                  <a:schemeClr val="accent4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22:00)</a:t>
            </a:r>
          </a:p>
          <a:p>
            <a:r>
              <a:rPr lang="en-US" altLang="ja-JP" sz="12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行きたいときのみ参加で</a:t>
            </a:r>
            <a:r>
              <a: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OK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！（年</a:t>
            </a:r>
            <a:r>
              <a: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1〜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週</a:t>
            </a:r>
            <a:r>
              <a: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参加まで人それぞれ、自分のペースで</a:t>
            </a:r>
            <a:r>
              <a: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OK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初心者大歓迎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社会人から始めた人もたくさんいます！</a:t>
            </a:r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</a:p>
          <a:p>
            <a:r>
              <a:rPr lang="en-US" altLang="ja-JP" sz="20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初心者から実業団所属まで部員のレベルは幅広いため、初心者の方も安心して入部できます🌻</a:t>
            </a:r>
            <a:endParaRPr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ラケット貸し出しもしてますので、まずは練習会へ参加しに来てください！</a:t>
            </a:r>
            <a:endParaRPr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プレースホルダー 3">
            <a:extLst>
              <a:ext uri="{FF2B5EF4-FFF2-40B4-BE49-F238E27FC236}">
                <a16:creationId xmlns:a16="http://schemas.microsoft.com/office/drawing/2014/main" id="{A0B08010-2BAA-59EF-31D2-8EDBF4599D63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59" b="18751"/>
          <a:stretch/>
        </p:blipFill>
        <p:spPr>
          <a:xfrm>
            <a:off x="525826" y="2657897"/>
            <a:ext cx="1162930" cy="833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図 6" descr="人, 屋外, グループ, 立つ が含まれている画像&#10;&#10;自動的に生成された説明">
            <a:extLst>
              <a:ext uri="{FF2B5EF4-FFF2-40B4-BE49-F238E27FC236}">
                <a16:creationId xmlns:a16="http://schemas.microsoft.com/office/drawing/2014/main" id="{893CCFA9-C73A-D914-21FA-1504A5F526BE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26" y="1365865"/>
            <a:ext cx="1162930" cy="833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6A75320D-25CD-E69E-00F2-67CD45C416D8}"/>
              </a:ext>
            </a:extLst>
          </p:cNvPr>
          <p:cNvGrpSpPr/>
          <p:nvPr/>
        </p:nvGrpSpPr>
        <p:grpSpPr>
          <a:xfrm>
            <a:off x="7971511" y="4017785"/>
            <a:ext cx="4128930" cy="1520225"/>
            <a:chOff x="8006347" y="4070039"/>
            <a:chExt cx="4128930" cy="1520225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53E13EC-0042-9E62-E1CB-E311CABD112E}"/>
                </a:ext>
              </a:extLst>
            </p:cNvPr>
            <p:cNvSpPr txBox="1"/>
            <p:nvPr/>
          </p:nvSpPr>
          <p:spPr>
            <a:xfrm>
              <a:off x="8006347" y="4075138"/>
              <a:ext cx="23449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schemeClr val="accent6">
                      <a:lumMod val="5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SATC</a:t>
              </a:r>
              <a:r>
                <a:rPr lang="ja-JP" altLang="en-US" sz="1400" b="1" dirty="0">
                  <a:solidFill>
                    <a:schemeClr val="accent6">
                      <a:lumMod val="5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公式</a:t>
              </a:r>
              <a:r>
                <a:rPr lang="en-US" altLang="ja-JP" sz="1400" b="1" dirty="0">
                  <a:solidFill>
                    <a:schemeClr val="accent6">
                      <a:lumMod val="5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HP</a:t>
              </a: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F7026894-F315-B6CF-CA20-147D5F6E5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2465" y="4510264"/>
              <a:ext cx="1080000" cy="108000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0AACBD0A-347B-83A9-E673-FE85A6065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84460" y="4510264"/>
              <a:ext cx="1080000" cy="108000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285EA93-7D82-713D-633C-C231FAEF0E1B}"/>
                </a:ext>
              </a:extLst>
            </p:cNvPr>
            <p:cNvSpPr txBox="1"/>
            <p:nvPr/>
          </p:nvSpPr>
          <p:spPr>
            <a:xfrm>
              <a:off x="9327980" y="4070039"/>
              <a:ext cx="280729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schemeClr val="accent6">
                      <a:lumMod val="5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SATC</a:t>
              </a:r>
              <a:r>
                <a:rPr lang="ja-JP" altLang="en-US" sz="1400" b="1" dirty="0">
                  <a:solidFill>
                    <a:schemeClr val="accent6">
                      <a:lumMod val="5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公式</a:t>
              </a:r>
              <a:r>
                <a:rPr lang="en-US" altLang="ja-JP" sz="1400" b="1" dirty="0">
                  <a:solidFill>
                    <a:schemeClr val="accent6">
                      <a:lumMod val="5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LINE</a:t>
              </a: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536E740-38E9-5CB6-41D1-E8E808B63116}"/>
              </a:ext>
            </a:extLst>
          </p:cNvPr>
          <p:cNvGrpSpPr/>
          <p:nvPr/>
        </p:nvGrpSpPr>
        <p:grpSpPr>
          <a:xfrm>
            <a:off x="638743" y="3937188"/>
            <a:ext cx="11719607" cy="2516441"/>
            <a:chOff x="917781" y="25515588"/>
            <a:chExt cx="11719607" cy="2516441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7E265FB-97A8-4DC2-3047-67E41FA371CA}"/>
                </a:ext>
              </a:extLst>
            </p:cNvPr>
            <p:cNvSpPr txBox="1"/>
            <p:nvPr/>
          </p:nvSpPr>
          <p:spPr>
            <a:xfrm>
              <a:off x="7954114" y="27201032"/>
              <a:ext cx="468327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200" b="1" u="sng" dirty="0">
                  <a:solidFill>
                    <a:schemeClr val="accent4">
                      <a:lumMod val="75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問い合わせ先</a:t>
              </a:r>
              <a:endParaRPr lang="en-US" altLang="ja-JP" sz="1200" b="1" u="sng" dirty="0">
                <a:solidFill>
                  <a:schemeClr val="accent4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en-US" altLang="ja-JP" sz="1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FY26 SATC Cap</a:t>
              </a:r>
              <a:r>
                <a:rPr lang="ja-JP" altLang="en-US" sz="1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青木　優樹</a:t>
              </a:r>
              <a:endPara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en-US" altLang="ja-JP" sz="1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r>
                <a:rPr lang="en-US" altLang="ja-JP" sz="1200" b="1" u="sng" dirty="0">
                  <a:solidFill>
                    <a:schemeClr val="accent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Yuki.Aoki</a:t>
              </a:r>
              <a:r>
                <a:rPr lang="en-US" altLang="ja-JP" sz="1200" b="1" u="sng" dirty="0">
                  <a:solidFill>
                    <a:srgbClr val="0563C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</a:t>
              </a:r>
              <a:r>
                <a:rPr lang="en-US" altLang="ja-JP" sz="1200" b="1" u="sng" dirty="0">
                  <a:solidFill>
                    <a:schemeClr val="accent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sony.com</a:t>
              </a:r>
              <a:endParaRPr lang="en-US" altLang="ja-JP" sz="1200" b="1" u="sng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en-US" altLang="ja-JP" sz="1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(</a:t>
              </a:r>
              <a:r>
                <a:rPr lang="ja-JP" altLang="en-US" sz="1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メール、</a:t>
              </a:r>
              <a:r>
                <a:rPr lang="en-US" altLang="ja-JP" sz="1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Teams</a:t>
              </a:r>
              <a:r>
                <a:rPr lang="ja-JP" altLang="en-US" sz="1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チャットどちらでも可</a:t>
              </a:r>
              <a:r>
                <a:rPr lang="en-US" altLang="ja-JP" sz="1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)</a:t>
              </a:r>
            </a:p>
          </p:txBody>
        </p:sp>
        <p:pic>
          <p:nvPicPr>
            <p:cNvPr id="19" name="図 18" descr="光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BFB0816B-AEC4-5631-57EF-99874A630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38724" flipV="1">
              <a:off x="917781" y="25515588"/>
              <a:ext cx="890304" cy="836433"/>
            </a:xfrm>
            <a:prstGeom prst="rect">
              <a:avLst/>
            </a:prstGeom>
          </p:spPr>
        </p:pic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2E4C700-D978-4FD2-73D0-8AC388E510D7}"/>
              </a:ext>
            </a:extLst>
          </p:cNvPr>
          <p:cNvSpPr txBox="1"/>
          <p:nvPr/>
        </p:nvSpPr>
        <p:spPr>
          <a:xfrm>
            <a:off x="1314603" y="4189389"/>
            <a:ext cx="5297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FY26 </a:t>
            </a:r>
            <a:r>
              <a:rPr lang="ja-JP" altLang="en-US" b="1" dirty="0">
                <a:solidFill>
                  <a:schemeClr val="accent6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直近のイベントスケジュール</a:t>
            </a:r>
          </a:p>
        </p:txBody>
      </p:sp>
      <p:pic>
        <p:nvPicPr>
          <p:cNvPr id="21" name="図 20" descr="男, スポーツゲーム, 部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137E5E3-347E-7E69-8832-5C7329FF69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178" y="1487063"/>
            <a:ext cx="2402715" cy="2402715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6E41989-D0F7-CE52-EDC0-E0FE981A12F0}"/>
              </a:ext>
            </a:extLst>
          </p:cNvPr>
          <p:cNvGrpSpPr/>
          <p:nvPr/>
        </p:nvGrpSpPr>
        <p:grpSpPr>
          <a:xfrm>
            <a:off x="9399093" y="904333"/>
            <a:ext cx="2504405" cy="789044"/>
            <a:chOff x="9444656" y="137675"/>
            <a:chExt cx="2504405" cy="789044"/>
          </a:xfrm>
        </p:grpSpPr>
        <p:sp>
          <p:nvSpPr>
            <p:cNvPr id="24" name="フリーフォーム: 図形 23">
              <a:extLst>
                <a:ext uri="{FF2B5EF4-FFF2-40B4-BE49-F238E27FC236}">
                  <a16:creationId xmlns:a16="http://schemas.microsoft.com/office/drawing/2014/main" id="{E7D0512C-9AE1-66B9-2F02-A9703148DA99}"/>
                </a:ext>
              </a:extLst>
            </p:cNvPr>
            <p:cNvSpPr/>
            <p:nvPr/>
          </p:nvSpPr>
          <p:spPr>
            <a:xfrm rot="20660469">
              <a:off x="9444656" y="445440"/>
              <a:ext cx="269345" cy="481279"/>
            </a:xfrm>
            <a:custGeom>
              <a:avLst/>
              <a:gdLst>
                <a:gd name="connsiteX0" fmla="*/ 0 w 208280"/>
                <a:gd name="connsiteY0" fmla="*/ 0 h 351165"/>
                <a:gd name="connsiteX1" fmla="*/ 20320 w 208280"/>
                <a:gd name="connsiteY1" fmla="*/ 76200 h 351165"/>
                <a:gd name="connsiteX2" fmla="*/ 45720 w 208280"/>
                <a:gd name="connsiteY2" fmla="*/ 101600 h 351165"/>
                <a:gd name="connsiteX3" fmla="*/ 55880 w 208280"/>
                <a:gd name="connsiteY3" fmla="*/ 116840 h 351165"/>
                <a:gd name="connsiteX4" fmla="*/ 91440 w 208280"/>
                <a:gd name="connsiteY4" fmla="*/ 147320 h 351165"/>
                <a:gd name="connsiteX5" fmla="*/ 111760 w 208280"/>
                <a:gd name="connsiteY5" fmla="*/ 177800 h 351165"/>
                <a:gd name="connsiteX6" fmla="*/ 147320 w 208280"/>
                <a:gd name="connsiteY6" fmla="*/ 223520 h 351165"/>
                <a:gd name="connsiteX7" fmla="*/ 157480 w 208280"/>
                <a:gd name="connsiteY7" fmla="*/ 254000 h 351165"/>
                <a:gd name="connsiteX8" fmla="*/ 177800 w 208280"/>
                <a:gd name="connsiteY8" fmla="*/ 279400 h 351165"/>
                <a:gd name="connsiteX9" fmla="*/ 187960 w 208280"/>
                <a:gd name="connsiteY9" fmla="*/ 299720 h 351165"/>
                <a:gd name="connsiteX10" fmla="*/ 203200 w 208280"/>
                <a:gd name="connsiteY10" fmla="*/ 350520 h 351165"/>
                <a:gd name="connsiteX11" fmla="*/ 208280 w 208280"/>
                <a:gd name="connsiteY11" fmla="*/ 350520 h 35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280" h="351165">
                  <a:moveTo>
                    <a:pt x="0" y="0"/>
                  </a:moveTo>
                  <a:cubicBezTo>
                    <a:pt x="6773" y="25400"/>
                    <a:pt x="9532" y="52228"/>
                    <a:pt x="20320" y="76200"/>
                  </a:cubicBezTo>
                  <a:cubicBezTo>
                    <a:pt x="25234" y="87119"/>
                    <a:pt x="37835" y="92589"/>
                    <a:pt x="45720" y="101600"/>
                  </a:cubicBezTo>
                  <a:cubicBezTo>
                    <a:pt x="49740" y="106195"/>
                    <a:pt x="51563" y="112523"/>
                    <a:pt x="55880" y="116840"/>
                  </a:cubicBezTo>
                  <a:cubicBezTo>
                    <a:pt x="66919" y="127879"/>
                    <a:pt x="80891" y="135812"/>
                    <a:pt x="91440" y="147320"/>
                  </a:cubicBezTo>
                  <a:cubicBezTo>
                    <a:pt x="99691" y="156321"/>
                    <a:pt x="104539" y="167953"/>
                    <a:pt x="111760" y="177800"/>
                  </a:cubicBezTo>
                  <a:cubicBezTo>
                    <a:pt x="123177" y="193369"/>
                    <a:pt x="147320" y="223520"/>
                    <a:pt x="147320" y="223520"/>
                  </a:cubicBezTo>
                  <a:cubicBezTo>
                    <a:pt x="150707" y="233680"/>
                    <a:pt x="152352" y="244598"/>
                    <a:pt x="157480" y="254000"/>
                  </a:cubicBezTo>
                  <a:cubicBezTo>
                    <a:pt x="162672" y="263519"/>
                    <a:pt x="171786" y="270378"/>
                    <a:pt x="177800" y="279400"/>
                  </a:cubicBezTo>
                  <a:cubicBezTo>
                    <a:pt x="182001" y="285701"/>
                    <a:pt x="184573" y="292947"/>
                    <a:pt x="187960" y="299720"/>
                  </a:cubicBezTo>
                  <a:cubicBezTo>
                    <a:pt x="191664" y="318241"/>
                    <a:pt x="193175" y="333812"/>
                    <a:pt x="203200" y="350520"/>
                  </a:cubicBezTo>
                  <a:cubicBezTo>
                    <a:pt x="204071" y="351972"/>
                    <a:pt x="206587" y="350520"/>
                    <a:pt x="208280" y="350520"/>
                  </a:cubicBezTo>
                </a:path>
              </a:pathLst>
            </a:custGeom>
            <a:noFill/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600"/>
            </a:p>
          </p:txBody>
        </p:sp>
        <p:sp>
          <p:nvSpPr>
            <p:cNvPr id="25" name="フリーフォーム: 図形 24">
              <a:extLst>
                <a:ext uri="{FF2B5EF4-FFF2-40B4-BE49-F238E27FC236}">
                  <a16:creationId xmlns:a16="http://schemas.microsoft.com/office/drawing/2014/main" id="{3762EB0E-E816-95D0-DD4E-2F9BADBCB4FD}"/>
                </a:ext>
              </a:extLst>
            </p:cNvPr>
            <p:cNvSpPr/>
            <p:nvPr/>
          </p:nvSpPr>
          <p:spPr>
            <a:xfrm rot="4331276">
              <a:off x="11600340" y="472653"/>
              <a:ext cx="231843" cy="465598"/>
            </a:xfrm>
            <a:custGeom>
              <a:avLst/>
              <a:gdLst>
                <a:gd name="connsiteX0" fmla="*/ 0 w 208280"/>
                <a:gd name="connsiteY0" fmla="*/ 0 h 351165"/>
                <a:gd name="connsiteX1" fmla="*/ 20320 w 208280"/>
                <a:gd name="connsiteY1" fmla="*/ 76200 h 351165"/>
                <a:gd name="connsiteX2" fmla="*/ 45720 w 208280"/>
                <a:gd name="connsiteY2" fmla="*/ 101600 h 351165"/>
                <a:gd name="connsiteX3" fmla="*/ 55880 w 208280"/>
                <a:gd name="connsiteY3" fmla="*/ 116840 h 351165"/>
                <a:gd name="connsiteX4" fmla="*/ 91440 w 208280"/>
                <a:gd name="connsiteY4" fmla="*/ 147320 h 351165"/>
                <a:gd name="connsiteX5" fmla="*/ 111760 w 208280"/>
                <a:gd name="connsiteY5" fmla="*/ 177800 h 351165"/>
                <a:gd name="connsiteX6" fmla="*/ 147320 w 208280"/>
                <a:gd name="connsiteY6" fmla="*/ 223520 h 351165"/>
                <a:gd name="connsiteX7" fmla="*/ 157480 w 208280"/>
                <a:gd name="connsiteY7" fmla="*/ 254000 h 351165"/>
                <a:gd name="connsiteX8" fmla="*/ 177800 w 208280"/>
                <a:gd name="connsiteY8" fmla="*/ 279400 h 351165"/>
                <a:gd name="connsiteX9" fmla="*/ 187960 w 208280"/>
                <a:gd name="connsiteY9" fmla="*/ 299720 h 351165"/>
                <a:gd name="connsiteX10" fmla="*/ 203200 w 208280"/>
                <a:gd name="connsiteY10" fmla="*/ 350520 h 351165"/>
                <a:gd name="connsiteX11" fmla="*/ 208280 w 208280"/>
                <a:gd name="connsiteY11" fmla="*/ 350520 h 35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280" h="351165">
                  <a:moveTo>
                    <a:pt x="0" y="0"/>
                  </a:moveTo>
                  <a:cubicBezTo>
                    <a:pt x="6773" y="25400"/>
                    <a:pt x="9532" y="52228"/>
                    <a:pt x="20320" y="76200"/>
                  </a:cubicBezTo>
                  <a:cubicBezTo>
                    <a:pt x="25234" y="87119"/>
                    <a:pt x="37835" y="92589"/>
                    <a:pt x="45720" y="101600"/>
                  </a:cubicBezTo>
                  <a:cubicBezTo>
                    <a:pt x="49740" y="106195"/>
                    <a:pt x="51563" y="112523"/>
                    <a:pt x="55880" y="116840"/>
                  </a:cubicBezTo>
                  <a:cubicBezTo>
                    <a:pt x="66919" y="127879"/>
                    <a:pt x="80891" y="135812"/>
                    <a:pt x="91440" y="147320"/>
                  </a:cubicBezTo>
                  <a:cubicBezTo>
                    <a:pt x="99691" y="156321"/>
                    <a:pt x="104539" y="167953"/>
                    <a:pt x="111760" y="177800"/>
                  </a:cubicBezTo>
                  <a:cubicBezTo>
                    <a:pt x="123177" y="193369"/>
                    <a:pt x="147320" y="223520"/>
                    <a:pt x="147320" y="223520"/>
                  </a:cubicBezTo>
                  <a:cubicBezTo>
                    <a:pt x="150707" y="233680"/>
                    <a:pt x="152352" y="244598"/>
                    <a:pt x="157480" y="254000"/>
                  </a:cubicBezTo>
                  <a:cubicBezTo>
                    <a:pt x="162672" y="263519"/>
                    <a:pt x="171786" y="270378"/>
                    <a:pt x="177800" y="279400"/>
                  </a:cubicBezTo>
                  <a:cubicBezTo>
                    <a:pt x="182001" y="285701"/>
                    <a:pt x="184573" y="292947"/>
                    <a:pt x="187960" y="299720"/>
                  </a:cubicBezTo>
                  <a:cubicBezTo>
                    <a:pt x="191664" y="318241"/>
                    <a:pt x="193175" y="333812"/>
                    <a:pt x="203200" y="350520"/>
                  </a:cubicBezTo>
                  <a:cubicBezTo>
                    <a:pt x="204071" y="351972"/>
                    <a:pt x="206587" y="350520"/>
                    <a:pt x="208280" y="350520"/>
                  </a:cubicBezTo>
                </a:path>
              </a:pathLst>
            </a:custGeom>
            <a:noFill/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E59B08E-B437-DE9E-7DA8-11582E19FCFC}"/>
                </a:ext>
              </a:extLst>
            </p:cNvPr>
            <p:cNvSpPr txBox="1"/>
            <p:nvPr/>
          </p:nvSpPr>
          <p:spPr>
            <a:xfrm>
              <a:off x="9557460" y="137675"/>
              <a:ext cx="21362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テニスのみ・飲み会のみ</a:t>
              </a:r>
              <a:r>
                <a:rPr kumimoji="1" lang="en-US" altLang="ja-JP" sz="11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OK</a:t>
              </a:r>
            </a:p>
            <a:p>
              <a:pPr algn="ctr"/>
              <a:r>
                <a:rPr kumimoji="1" lang="ja-JP" altLang="en-US" sz="11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途中参加・途中抜け</a:t>
              </a:r>
              <a:r>
                <a:rPr kumimoji="1" lang="en-US" altLang="ja-JP" sz="11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OK</a:t>
              </a:r>
            </a:p>
            <a:p>
              <a:pPr algn="ctr"/>
              <a:r>
                <a:rPr kumimoji="1" lang="ja-JP" altLang="en-US" sz="11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厚木寮コートはコート代無料</a:t>
              </a:r>
              <a:endParaRPr kumimoji="1"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11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更衣室有り</a:t>
              </a: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948EEB05-131C-C5A3-9BDC-EBC8C9299C0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02" t="5011"/>
          <a:stretch/>
        </p:blipFill>
        <p:spPr>
          <a:xfrm>
            <a:off x="0" y="-5099"/>
            <a:ext cx="4111426" cy="867696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8A7AFDC7-045F-9124-7BEA-E1F33608AD9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02" t="5011"/>
          <a:stretch/>
        </p:blipFill>
        <p:spPr>
          <a:xfrm>
            <a:off x="4111426" y="-13473"/>
            <a:ext cx="4111426" cy="867697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D7CDA298-962B-01FA-DB1D-3E4AA2C2B8C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02" t="5011"/>
          <a:stretch/>
        </p:blipFill>
        <p:spPr>
          <a:xfrm>
            <a:off x="8222852" y="-13473"/>
            <a:ext cx="3969148" cy="867696"/>
          </a:xfrm>
          <a:prstGeom prst="rect">
            <a:avLst/>
          </a:prstGeom>
        </p:spPr>
      </p:pic>
      <p:sp>
        <p:nvSpPr>
          <p:cNvPr id="38" name="フリーフォーム: 図形 37">
            <a:extLst>
              <a:ext uri="{FF2B5EF4-FFF2-40B4-BE49-F238E27FC236}">
                <a16:creationId xmlns:a16="http://schemas.microsoft.com/office/drawing/2014/main" id="{82B89D68-2727-9C85-2210-A19AAD3EE9CF}"/>
              </a:ext>
            </a:extLst>
          </p:cNvPr>
          <p:cNvSpPr/>
          <p:nvPr/>
        </p:nvSpPr>
        <p:spPr>
          <a:xfrm>
            <a:off x="492582" y="3746632"/>
            <a:ext cx="7518400" cy="342900"/>
          </a:xfrm>
          <a:custGeom>
            <a:avLst/>
            <a:gdLst>
              <a:gd name="csX0" fmla="*/ 0 w 7518400"/>
              <a:gd name="csY0" fmla="*/ 241300 h 342900"/>
              <a:gd name="csX1" fmla="*/ 228600 w 7518400"/>
              <a:gd name="csY1" fmla="*/ 228600 h 342900"/>
              <a:gd name="csX2" fmla="*/ 673100 w 7518400"/>
              <a:gd name="csY2" fmla="*/ 114300 h 342900"/>
              <a:gd name="csX3" fmla="*/ 850900 w 7518400"/>
              <a:gd name="csY3" fmla="*/ 76200 h 342900"/>
              <a:gd name="csX4" fmla="*/ 1092200 w 7518400"/>
              <a:gd name="csY4" fmla="*/ 165100 h 342900"/>
              <a:gd name="csX5" fmla="*/ 1104900 w 7518400"/>
              <a:gd name="csY5" fmla="*/ 203200 h 342900"/>
              <a:gd name="csX6" fmla="*/ 1079500 w 7518400"/>
              <a:gd name="csY6" fmla="*/ 266700 h 342900"/>
              <a:gd name="csX7" fmla="*/ 838200 w 7518400"/>
              <a:gd name="csY7" fmla="*/ 254000 h 342900"/>
              <a:gd name="csX8" fmla="*/ 1041400 w 7518400"/>
              <a:gd name="csY8" fmla="*/ 177800 h 342900"/>
              <a:gd name="csX9" fmla="*/ 1371600 w 7518400"/>
              <a:gd name="csY9" fmla="*/ 127000 h 342900"/>
              <a:gd name="csX10" fmla="*/ 1498600 w 7518400"/>
              <a:gd name="csY10" fmla="*/ 114300 h 342900"/>
              <a:gd name="csX11" fmla="*/ 2260600 w 7518400"/>
              <a:gd name="csY11" fmla="*/ 139700 h 342900"/>
              <a:gd name="csX12" fmla="*/ 2311400 w 7518400"/>
              <a:gd name="csY12" fmla="*/ 152400 h 342900"/>
              <a:gd name="csX13" fmla="*/ 2540000 w 7518400"/>
              <a:gd name="csY13" fmla="*/ 190500 h 342900"/>
              <a:gd name="csX14" fmla="*/ 3071241 w 7518400"/>
              <a:gd name="csY14" fmla="*/ 184531 h 342900"/>
              <a:gd name="csX15" fmla="*/ 3670300 w 7518400"/>
              <a:gd name="csY15" fmla="*/ 177800 h 342900"/>
              <a:gd name="csX16" fmla="*/ 3860800 w 7518400"/>
              <a:gd name="csY16" fmla="*/ 165100 h 342900"/>
              <a:gd name="csX17" fmla="*/ 4102100 w 7518400"/>
              <a:gd name="csY17" fmla="*/ 127000 h 342900"/>
              <a:gd name="csX18" fmla="*/ 4203700 w 7518400"/>
              <a:gd name="csY18" fmla="*/ 114300 h 342900"/>
              <a:gd name="csX19" fmla="*/ 4241800 w 7518400"/>
              <a:gd name="csY19" fmla="*/ 101600 h 342900"/>
              <a:gd name="csX20" fmla="*/ 4254500 w 7518400"/>
              <a:gd name="csY20" fmla="*/ 12700 h 342900"/>
              <a:gd name="csX21" fmla="*/ 4203700 w 7518400"/>
              <a:gd name="csY21" fmla="*/ 0 h 342900"/>
              <a:gd name="csX22" fmla="*/ 4191000 w 7518400"/>
              <a:gd name="csY22" fmla="*/ 139700 h 342900"/>
              <a:gd name="csX23" fmla="*/ 4343400 w 7518400"/>
              <a:gd name="csY23" fmla="*/ 177800 h 342900"/>
              <a:gd name="csX24" fmla="*/ 4878578 w 7518400"/>
              <a:gd name="csY24" fmla="*/ 165354 h 342900"/>
              <a:gd name="csX25" fmla="*/ 5435600 w 7518400"/>
              <a:gd name="csY25" fmla="*/ 152400 h 342900"/>
              <a:gd name="csX26" fmla="*/ 5676900 w 7518400"/>
              <a:gd name="csY26" fmla="*/ 101600 h 342900"/>
              <a:gd name="csX27" fmla="*/ 5791200 w 7518400"/>
              <a:gd name="csY27" fmla="*/ 88900 h 342900"/>
              <a:gd name="csX28" fmla="*/ 5892800 w 7518400"/>
              <a:gd name="csY28" fmla="*/ 76200 h 342900"/>
              <a:gd name="csX29" fmla="*/ 6216396 w 7518400"/>
              <a:gd name="csY29" fmla="*/ 82423 h 342900"/>
              <a:gd name="csX30" fmla="*/ 6553200 w 7518400"/>
              <a:gd name="csY30" fmla="*/ 88900 h 342900"/>
              <a:gd name="csX31" fmla="*/ 6591300 w 7518400"/>
              <a:gd name="csY31" fmla="*/ 101600 h 342900"/>
              <a:gd name="csX32" fmla="*/ 6680200 w 7518400"/>
              <a:gd name="csY32" fmla="*/ 190500 h 342900"/>
              <a:gd name="csX33" fmla="*/ 6718300 w 7518400"/>
              <a:gd name="csY33" fmla="*/ 304800 h 342900"/>
              <a:gd name="csX34" fmla="*/ 6591300 w 7518400"/>
              <a:gd name="csY34" fmla="*/ 330200 h 342900"/>
              <a:gd name="csX35" fmla="*/ 6540500 w 7518400"/>
              <a:gd name="csY35" fmla="*/ 342900 h 342900"/>
              <a:gd name="csX36" fmla="*/ 6604000 w 7518400"/>
              <a:gd name="csY36" fmla="*/ 266700 h 342900"/>
              <a:gd name="csX37" fmla="*/ 6718300 w 7518400"/>
              <a:gd name="csY37" fmla="*/ 228600 h 342900"/>
              <a:gd name="csX38" fmla="*/ 6896100 w 7518400"/>
              <a:gd name="csY38" fmla="*/ 190500 h 342900"/>
              <a:gd name="csX39" fmla="*/ 7188200 w 7518400"/>
              <a:gd name="csY39" fmla="*/ 177800 h 342900"/>
              <a:gd name="csX40" fmla="*/ 7518400 w 7518400"/>
              <a:gd name="csY40" fmla="*/ 177800 h 342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7518400" h="342900" extrusionOk="0">
                <a:moveTo>
                  <a:pt x="0" y="241300"/>
                </a:moveTo>
                <a:cubicBezTo>
                  <a:pt x="67597" y="244547"/>
                  <a:pt x="145132" y="237593"/>
                  <a:pt x="228600" y="228600"/>
                </a:cubicBezTo>
                <a:cubicBezTo>
                  <a:pt x="336297" y="199450"/>
                  <a:pt x="527353" y="125694"/>
                  <a:pt x="673100" y="114300"/>
                </a:cubicBezTo>
                <a:cubicBezTo>
                  <a:pt x="732769" y="98310"/>
                  <a:pt x="794287" y="103534"/>
                  <a:pt x="850900" y="76200"/>
                </a:cubicBezTo>
                <a:cubicBezTo>
                  <a:pt x="955570" y="101948"/>
                  <a:pt x="1063867" y="78279"/>
                  <a:pt x="1092200" y="165100"/>
                </a:cubicBezTo>
                <a:cubicBezTo>
                  <a:pt x="1100574" y="179232"/>
                  <a:pt x="1097150" y="191777"/>
                  <a:pt x="1104900" y="203200"/>
                </a:cubicBezTo>
                <a:cubicBezTo>
                  <a:pt x="1097155" y="228488"/>
                  <a:pt x="1098666" y="264979"/>
                  <a:pt x="1079500" y="266700"/>
                </a:cubicBezTo>
                <a:cubicBezTo>
                  <a:pt x="999063" y="279737"/>
                  <a:pt x="874929" y="329163"/>
                  <a:pt x="838200" y="254000"/>
                </a:cubicBezTo>
                <a:cubicBezTo>
                  <a:pt x="821979" y="200500"/>
                  <a:pt x="956635" y="200417"/>
                  <a:pt x="1041400" y="177800"/>
                </a:cubicBezTo>
                <a:cubicBezTo>
                  <a:pt x="1181432" y="123476"/>
                  <a:pt x="1233741" y="141383"/>
                  <a:pt x="1371600" y="127000"/>
                </a:cubicBezTo>
                <a:cubicBezTo>
                  <a:pt x="1421765" y="112622"/>
                  <a:pt x="1454892" y="129414"/>
                  <a:pt x="1498600" y="114300"/>
                </a:cubicBezTo>
                <a:cubicBezTo>
                  <a:pt x="1612397" y="138612"/>
                  <a:pt x="2087801" y="119154"/>
                  <a:pt x="2260600" y="139700"/>
                </a:cubicBezTo>
                <a:cubicBezTo>
                  <a:pt x="2277625" y="145659"/>
                  <a:pt x="2292800" y="152194"/>
                  <a:pt x="2311400" y="152400"/>
                </a:cubicBezTo>
                <a:cubicBezTo>
                  <a:pt x="2387405" y="166219"/>
                  <a:pt x="2540000" y="190500"/>
                  <a:pt x="2540000" y="190500"/>
                </a:cubicBezTo>
                <a:cubicBezTo>
                  <a:pt x="2733548" y="172599"/>
                  <a:pt x="2930536" y="200942"/>
                  <a:pt x="3071241" y="184531"/>
                </a:cubicBezTo>
                <a:cubicBezTo>
                  <a:pt x="3211946" y="168120"/>
                  <a:pt x="3377466" y="222280"/>
                  <a:pt x="3670300" y="177800"/>
                </a:cubicBezTo>
                <a:cubicBezTo>
                  <a:pt x="3724066" y="171345"/>
                  <a:pt x="3800245" y="170058"/>
                  <a:pt x="3860800" y="165100"/>
                </a:cubicBezTo>
                <a:cubicBezTo>
                  <a:pt x="3927391" y="165580"/>
                  <a:pt x="4010554" y="123113"/>
                  <a:pt x="4102100" y="127000"/>
                </a:cubicBezTo>
                <a:cubicBezTo>
                  <a:pt x="4137579" y="122509"/>
                  <a:pt x="4168301" y="117831"/>
                  <a:pt x="4203700" y="114300"/>
                </a:cubicBezTo>
                <a:cubicBezTo>
                  <a:pt x="4217746" y="112553"/>
                  <a:pt x="4231579" y="108323"/>
                  <a:pt x="4241800" y="101600"/>
                </a:cubicBezTo>
                <a:cubicBezTo>
                  <a:pt x="4264559" y="81415"/>
                  <a:pt x="4274516" y="48679"/>
                  <a:pt x="4254500" y="12700"/>
                </a:cubicBezTo>
                <a:cubicBezTo>
                  <a:pt x="4247048" y="1031"/>
                  <a:pt x="4221741" y="7323"/>
                  <a:pt x="4203700" y="0"/>
                </a:cubicBezTo>
                <a:cubicBezTo>
                  <a:pt x="4157646" y="31937"/>
                  <a:pt x="4092648" y="87585"/>
                  <a:pt x="4191000" y="139700"/>
                </a:cubicBezTo>
                <a:cubicBezTo>
                  <a:pt x="4234570" y="168746"/>
                  <a:pt x="4343400" y="177800"/>
                  <a:pt x="4343400" y="177800"/>
                </a:cubicBezTo>
                <a:cubicBezTo>
                  <a:pt x="4543968" y="162485"/>
                  <a:pt x="4679599" y="183319"/>
                  <a:pt x="4878578" y="165354"/>
                </a:cubicBezTo>
                <a:cubicBezTo>
                  <a:pt x="5077557" y="147389"/>
                  <a:pt x="5232783" y="181732"/>
                  <a:pt x="5435600" y="152400"/>
                </a:cubicBezTo>
                <a:cubicBezTo>
                  <a:pt x="5535933" y="148987"/>
                  <a:pt x="5606012" y="116658"/>
                  <a:pt x="5676900" y="101600"/>
                </a:cubicBezTo>
                <a:cubicBezTo>
                  <a:pt x="5710588" y="87291"/>
                  <a:pt x="5757281" y="93539"/>
                  <a:pt x="5791200" y="88900"/>
                </a:cubicBezTo>
                <a:cubicBezTo>
                  <a:pt x="5828051" y="82082"/>
                  <a:pt x="5846117" y="93842"/>
                  <a:pt x="5892800" y="76200"/>
                </a:cubicBezTo>
                <a:cubicBezTo>
                  <a:pt x="6034342" y="62386"/>
                  <a:pt x="6097247" y="91896"/>
                  <a:pt x="6216396" y="82423"/>
                </a:cubicBezTo>
                <a:cubicBezTo>
                  <a:pt x="6335545" y="72950"/>
                  <a:pt x="6390373" y="92034"/>
                  <a:pt x="6553200" y="88900"/>
                </a:cubicBezTo>
                <a:cubicBezTo>
                  <a:pt x="6570222" y="87820"/>
                  <a:pt x="6579843" y="93846"/>
                  <a:pt x="6591300" y="101600"/>
                </a:cubicBezTo>
                <a:cubicBezTo>
                  <a:pt x="6624026" y="127780"/>
                  <a:pt x="6680201" y="190500"/>
                  <a:pt x="6680200" y="190500"/>
                </a:cubicBezTo>
                <a:cubicBezTo>
                  <a:pt x="6692048" y="230102"/>
                  <a:pt x="6739803" y="277937"/>
                  <a:pt x="6718300" y="304800"/>
                </a:cubicBezTo>
                <a:cubicBezTo>
                  <a:pt x="6693952" y="344334"/>
                  <a:pt x="6633955" y="332721"/>
                  <a:pt x="6591300" y="330200"/>
                </a:cubicBezTo>
                <a:cubicBezTo>
                  <a:pt x="6576126" y="329344"/>
                  <a:pt x="6556610" y="340452"/>
                  <a:pt x="6540500" y="342900"/>
                </a:cubicBezTo>
                <a:cubicBezTo>
                  <a:pt x="6569315" y="322426"/>
                  <a:pt x="6577717" y="286965"/>
                  <a:pt x="6604000" y="266700"/>
                </a:cubicBezTo>
                <a:cubicBezTo>
                  <a:pt x="6636163" y="244000"/>
                  <a:pt x="6681400" y="247289"/>
                  <a:pt x="6718300" y="228600"/>
                </a:cubicBezTo>
                <a:cubicBezTo>
                  <a:pt x="6760836" y="226455"/>
                  <a:pt x="6857966" y="200560"/>
                  <a:pt x="6896100" y="190500"/>
                </a:cubicBezTo>
                <a:cubicBezTo>
                  <a:pt x="7010290" y="189077"/>
                  <a:pt x="7091202" y="182114"/>
                  <a:pt x="7188200" y="177800"/>
                </a:cubicBezTo>
                <a:cubicBezTo>
                  <a:pt x="7280749" y="169913"/>
                  <a:pt x="7379972" y="190686"/>
                  <a:pt x="7518400" y="177800"/>
                </a:cubicBezTo>
              </a:path>
            </a:pathLst>
          </a:custGeom>
          <a:noFill/>
          <a:ln w="19050">
            <a:solidFill>
              <a:srgbClr val="7F6000"/>
            </a:solidFill>
            <a:extLst>
              <a:ext uri="{C807C97D-BFC1-408E-A445-0C87EB9F89A2}">
                <ask:lineSketchStyleProps xmlns:ask="http://schemas.microsoft.com/office/drawing/2018/sketchyshapes" sd="3024862517">
                  <a:custGeom>
                    <a:avLst/>
                    <a:gdLst>
                      <a:gd name="connsiteX0" fmla="*/ 0 w 7518400"/>
                      <a:gd name="connsiteY0" fmla="*/ 241300 h 342900"/>
                      <a:gd name="connsiteX1" fmla="*/ 228600 w 7518400"/>
                      <a:gd name="connsiteY1" fmla="*/ 228600 h 342900"/>
                      <a:gd name="connsiteX2" fmla="*/ 673100 w 7518400"/>
                      <a:gd name="connsiteY2" fmla="*/ 114300 h 342900"/>
                      <a:gd name="connsiteX3" fmla="*/ 850900 w 7518400"/>
                      <a:gd name="connsiteY3" fmla="*/ 76200 h 342900"/>
                      <a:gd name="connsiteX4" fmla="*/ 1092200 w 7518400"/>
                      <a:gd name="connsiteY4" fmla="*/ 165100 h 342900"/>
                      <a:gd name="connsiteX5" fmla="*/ 1104900 w 7518400"/>
                      <a:gd name="connsiteY5" fmla="*/ 203200 h 342900"/>
                      <a:gd name="connsiteX6" fmla="*/ 1079500 w 7518400"/>
                      <a:gd name="connsiteY6" fmla="*/ 266700 h 342900"/>
                      <a:gd name="connsiteX7" fmla="*/ 838200 w 7518400"/>
                      <a:gd name="connsiteY7" fmla="*/ 254000 h 342900"/>
                      <a:gd name="connsiteX8" fmla="*/ 1041400 w 7518400"/>
                      <a:gd name="connsiteY8" fmla="*/ 177800 h 342900"/>
                      <a:gd name="connsiteX9" fmla="*/ 1371600 w 7518400"/>
                      <a:gd name="connsiteY9" fmla="*/ 127000 h 342900"/>
                      <a:gd name="connsiteX10" fmla="*/ 1498600 w 7518400"/>
                      <a:gd name="connsiteY10" fmla="*/ 114300 h 342900"/>
                      <a:gd name="connsiteX11" fmla="*/ 2260600 w 7518400"/>
                      <a:gd name="connsiteY11" fmla="*/ 139700 h 342900"/>
                      <a:gd name="connsiteX12" fmla="*/ 2311400 w 7518400"/>
                      <a:gd name="connsiteY12" fmla="*/ 152400 h 342900"/>
                      <a:gd name="connsiteX13" fmla="*/ 2540000 w 7518400"/>
                      <a:gd name="connsiteY13" fmla="*/ 190500 h 342900"/>
                      <a:gd name="connsiteX14" fmla="*/ 3670300 w 7518400"/>
                      <a:gd name="connsiteY14" fmla="*/ 177800 h 342900"/>
                      <a:gd name="connsiteX15" fmla="*/ 3860800 w 7518400"/>
                      <a:gd name="connsiteY15" fmla="*/ 165100 h 342900"/>
                      <a:gd name="connsiteX16" fmla="*/ 4102100 w 7518400"/>
                      <a:gd name="connsiteY16" fmla="*/ 127000 h 342900"/>
                      <a:gd name="connsiteX17" fmla="*/ 4203700 w 7518400"/>
                      <a:gd name="connsiteY17" fmla="*/ 114300 h 342900"/>
                      <a:gd name="connsiteX18" fmla="*/ 4241800 w 7518400"/>
                      <a:gd name="connsiteY18" fmla="*/ 101600 h 342900"/>
                      <a:gd name="connsiteX19" fmla="*/ 4254500 w 7518400"/>
                      <a:gd name="connsiteY19" fmla="*/ 12700 h 342900"/>
                      <a:gd name="connsiteX20" fmla="*/ 4203700 w 7518400"/>
                      <a:gd name="connsiteY20" fmla="*/ 0 h 342900"/>
                      <a:gd name="connsiteX21" fmla="*/ 4191000 w 7518400"/>
                      <a:gd name="connsiteY21" fmla="*/ 139700 h 342900"/>
                      <a:gd name="connsiteX22" fmla="*/ 4343400 w 7518400"/>
                      <a:gd name="connsiteY22" fmla="*/ 177800 h 342900"/>
                      <a:gd name="connsiteX23" fmla="*/ 5435600 w 7518400"/>
                      <a:gd name="connsiteY23" fmla="*/ 152400 h 342900"/>
                      <a:gd name="connsiteX24" fmla="*/ 5676900 w 7518400"/>
                      <a:gd name="connsiteY24" fmla="*/ 101600 h 342900"/>
                      <a:gd name="connsiteX25" fmla="*/ 5791200 w 7518400"/>
                      <a:gd name="connsiteY25" fmla="*/ 88900 h 342900"/>
                      <a:gd name="connsiteX26" fmla="*/ 5892800 w 7518400"/>
                      <a:gd name="connsiteY26" fmla="*/ 76200 h 342900"/>
                      <a:gd name="connsiteX27" fmla="*/ 6553200 w 7518400"/>
                      <a:gd name="connsiteY27" fmla="*/ 88900 h 342900"/>
                      <a:gd name="connsiteX28" fmla="*/ 6591300 w 7518400"/>
                      <a:gd name="connsiteY28" fmla="*/ 101600 h 342900"/>
                      <a:gd name="connsiteX29" fmla="*/ 6680200 w 7518400"/>
                      <a:gd name="connsiteY29" fmla="*/ 190500 h 342900"/>
                      <a:gd name="connsiteX30" fmla="*/ 6718300 w 7518400"/>
                      <a:gd name="connsiteY30" fmla="*/ 304800 h 342900"/>
                      <a:gd name="connsiteX31" fmla="*/ 6591300 w 7518400"/>
                      <a:gd name="connsiteY31" fmla="*/ 330200 h 342900"/>
                      <a:gd name="connsiteX32" fmla="*/ 6540500 w 7518400"/>
                      <a:gd name="connsiteY32" fmla="*/ 342900 h 342900"/>
                      <a:gd name="connsiteX33" fmla="*/ 6604000 w 7518400"/>
                      <a:gd name="connsiteY33" fmla="*/ 266700 h 342900"/>
                      <a:gd name="connsiteX34" fmla="*/ 6718300 w 7518400"/>
                      <a:gd name="connsiteY34" fmla="*/ 228600 h 342900"/>
                      <a:gd name="connsiteX35" fmla="*/ 6896100 w 7518400"/>
                      <a:gd name="connsiteY35" fmla="*/ 190500 h 342900"/>
                      <a:gd name="connsiteX36" fmla="*/ 7188200 w 7518400"/>
                      <a:gd name="connsiteY36" fmla="*/ 177800 h 342900"/>
                      <a:gd name="connsiteX37" fmla="*/ 7518400 w 7518400"/>
                      <a:gd name="connsiteY37" fmla="*/ 177800 h 342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7518400" h="342900">
                        <a:moveTo>
                          <a:pt x="0" y="241300"/>
                        </a:moveTo>
                        <a:cubicBezTo>
                          <a:pt x="76200" y="237067"/>
                          <a:pt x="153606" y="242750"/>
                          <a:pt x="228600" y="228600"/>
                        </a:cubicBezTo>
                        <a:cubicBezTo>
                          <a:pt x="378934" y="200235"/>
                          <a:pt x="523509" y="146355"/>
                          <a:pt x="673100" y="114300"/>
                        </a:cubicBezTo>
                        <a:lnTo>
                          <a:pt x="850900" y="76200"/>
                        </a:lnTo>
                        <a:cubicBezTo>
                          <a:pt x="935517" y="97354"/>
                          <a:pt x="1039719" y="86378"/>
                          <a:pt x="1092200" y="165100"/>
                        </a:cubicBezTo>
                        <a:cubicBezTo>
                          <a:pt x="1099626" y="176239"/>
                          <a:pt x="1100667" y="190500"/>
                          <a:pt x="1104900" y="203200"/>
                        </a:cubicBezTo>
                        <a:cubicBezTo>
                          <a:pt x="1096433" y="224367"/>
                          <a:pt x="1101895" y="262434"/>
                          <a:pt x="1079500" y="266700"/>
                        </a:cubicBezTo>
                        <a:cubicBezTo>
                          <a:pt x="1000378" y="281771"/>
                          <a:pt x="869928" y="328032"/>
                          <a:pt x="838200" y="254000"/>
                        </a:cubicBezTo>
                        <a:cubicBezTo>
                          <a:pt x="809704" y="187510"/>
                          <a:pt x="972112" y="198587"/>
                          <a:pt x="1041400" y="177800"/>
                        </a:cubicBezTo>
                        <a:cubicBezTo>
                          <a:pt x="1184892" y="134752"/>
                          <a:pt x="1229571" y="139912"/>
                          <a:pt x="1371600" y="127000"/>
                        </a:cubicBezTo>
                        <a:lnTo>
                          <a:pt x="1498600" y="114300"/>
                        </a:lnTo>
                        <a:cubicBezTo>
                          <a:pt x="1608662" y="116860"/>
                          <a:pt x="2064105" y="120986"/>
                          <a:pt x="2260600" y="139700"/>
                        </a:cubicBezTo>
                        <a:cubicBezTo>
                          <a:pt x="2277976" y="141355"/>
                          <a:pt x="2294227" y="149278"/>
                          <a:pt x="2311400" y="152400"/>
                        </a:cubicBezTo>
                        <a:cubicBezTo>
                          <a:pt x="2387405" y="166219"/>
                          <a:pt x="2540000" y="190500"/>
                          <a:pt x="2540000" y="190500"/>
                        </a:cubicBezTo>
                        <a:lnTo>
                          <a:pt x="3670300" y="177800"/>
                        </a:lnTo>
                        <a:cubicBezTo>
                          <a:pt x="3733929" y="176576"/>
                          <a:pt x="3797595" y="172536"/>
                          <a:pt x="3860800" y="165100"/>
                        </a:cubicBezTo>
                        <a:cubicBezTo>
                          <a:pt x="3941672" y="155586"/>
                          <a:pt x="4021549" y="138933"/>
                          <a:pt x="4102100" y="127000"/>
                        </a:cubicBezTo>
                        <a:cubicBezTo>
                          <a:pt x="4135862" y="121998"/>
                          <a:pt x="4169833" y="118533"/>
                          <a:pt x="4203700" y="114300"/>
                        </a:cubicBezTo>
                        <a:cubicBezTo>
                          <a:pt x="4216400" y="110067"/>
                          <a:pt x="4231347" y="109963"/>
                          <a:pt x="4241800" y="101600"/>
                        </a:cubicBezTo>
                        <a:cubicBezTo>
                          <a:pt x="4266620" y="81744"/>
                          <a:pt x="4282637" y="40837"/>
                          <a:pt x="4254500" y="12700"/>
                        </a:cubicBezTo>
                        <a:cubicBezTo>
                          <a:pt x="4242158" y="358"/>
                          <a:pt x="4220633" y="4233"/>
                          <a:pt x="4203700" y="0"/>
                        </a:cubicBezTo>
                        <a:cubicBezTo>
                          <a:pt x="4165410" y="38290"/>
                          <a:pt x="4095933" y="76322"/>
                          <a:pt x="4191000" y="139700"/>
                        </a:cubicBezTo>
                        <a:cubicBezTo>
                          <a:pt x="4234569" y="168746"/>
                          <a:pt x="4343400" y="177800"/>
                          <a:pt x="4343400" y="177800"/>
                        </a:cubicBezTo>
                        <a:lnTo>
                          <a:pt x="5435600" y="152400"/>
                        </a:lnTo>
                        <a:cubicBezTo>
                          <a:pt x="5516980" y="149775"/>
                          <a:pt x="5599293" y="116382"/>
                          <a:pt x="5676900" y="101600"/>
                        </a:cubicBezTo>
                        <a:cubicBezTo>
                          <a:pt x="5714557" y="94427"/>
                          <a:pt x="5753128" y="93379"/>
                          <a:pt x="5791200" y="88900"/>
                        </a:cubicBezTo>
                        <a:lnTo>
                          <a:pt x="5892800" y="76200"/>
                        </a:lnTo>
                        <a:lnTo>
                          <a:pt x="6553200" y="88900"/>
                        </a:lnTo>
                        <a:cubicBezTo>
                          <a:pt x="6566578" y="89386"/>
                          <a:pt x="6580847" y="93237"/>
                          <a:pt x="6591300" y="101600"/>
                        </a:cubicBezTo>
                        <a:cubicBezTo>
                          <a:pt x="6624025" y="127780"/>
                          <a:pt x="6680200" y="190500"/>
                          <a:pt x="6680200" y="190500"/>
                        </a:cubicBezTo>
                        <a:cubicBezTo>
                          <a:pt x="6692900" y="228600"/>
                          <a:pt x="6739861" y="270918"/>
                          <a:pt x="6718300" y="304800"/>
                        </a:cubicBezTo>
                        <a:cubicBezTo>
                          <a:pt x="6695122" y="341222"/>
                          <a:pt x="6633513" y="321154"/>
                          <a:pt x="6591300" y="330200"/>
                        </a:cubicBezTo>
                        <a:cubicBezTo>
                          <a:pt x="6574233" y="333857"/>
                          <a:pt x="6557433" y="338667"/>
                          <a:pt x="6540500" y="342900"/>
                        </a:cubicBezTo>
                        <a:cubicBezTo>
                          <a:pt x="6561667" y="317500"/>
                          <a:pt x="6576188" y="284579"/>
                          <a:pt x="6604000" y="266700"/>
                        </a:cubicBezTo>
                        <a:cubicBezTo>
                          <a:pt x="6637783" y="244983"/>
                          <a:pt x="6679771" y="239932"/>
                          <a:pt x="6718300" y="228600"/>
                        </a:cubicBezTo>
                        <a:cubicBezTo>
                          <a:pt x="6754996" y="217807"/>
                          <a:pt x="6851770" y="193557"/>
                          <a:pt x="6896100" y="190500"/>
                        </a:cubicBezTo>
                        <a:cubicBezTo>
                          <a:pt x="6993328" y="183795"/>
                          <a:pt x="7090762" y="179789"/>
                          <a:pt x="7188200" y="177800"/>
                        </a:cubicBezTo>
                        <a:cubicBezTo>
                          <a:pt x="7298244" y="175554"/>
                          <a:pt x="7408333" y="177800"/>
                          <a:pt x="7518400" y="177800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124C7DEE-4DDA-F3FD-B784-1D4BD79DB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114545"/>
              </p:ext>
            </p:extLst>
          </p:nvPr>
        </p:nvGraphicFramePr>
        <p:xfrm>
          <a:off x="779487" y="4586187"/>
          <a:ext cx="6169666" cy="2148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809046">
                  <a:extLst>
                    <a:ext uri="{9D8B030D-6E8A-4147-A177-3AD203B41FA5}">
                      <a16:colId xmlns:a16="http://schemas.microsoft.com/office/drawing/2014/main" val="3833217937"/>
                    </a:ext>
                  </a:extLst>
                </a:gridCol>
                <a:gridCol w="932717">
                  <a:extLst>
                    <a:ext uri="{9D8B030D-6E8A-4147-A177-3AD203B41FA5}">
                      <a16:colId xmlns:a16="http://schemas.microsoft.com/office/drawing/2014/main" val="1461399400"/>
                    </a:ext>
                  </a:extLst>
                </a:gridCol>
                <a:gridCol w="1214139">
                  <a:extLst>
                    <a:ext uri="{9D8B030D-6E8A-4147-A177-3AD203B41FA5}">
                      <a16:colId xmlns:a16="http://schemas.microsoft.com/office/drawing/2014/main" val="321321297"/>
                    </a:ext>
                  </a:extLst>
                </a:gridCol>
                <a:gridCol w="3213764">
                  <a:extLst>
                    <a:ext uri="{9D8B030D-6E8A-4147-A177-3AD203B41FA5}">
                      <a16:colId xmlns:a16="http://schemas.microsoft.com/office/drawing/2014/main" val="1940357876"/>
                    </a:ext>
                  </a:extLst>
                </a:gridCol>
              </a:tblGrid>
              <a:tr h="239147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イベント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場所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174350"/>
                  </a:ext>
                </a:extLst>
              </a:tr>
              <a:tr h="391331"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4/18(</a:t>
                      </a:r>
                      <a:r>
                        <a:rPr kumimoji="1" lang="ja-JP" altLang="en-US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土</a:t>
                      </a:r>
                      <a:r>
                        <a:rPr kumimoji="1" lang="en-US" altLang="ja-JP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endParaRPr kumimoji="1" lang="ja-JP" altLang="en-US" sz="1050" b="1" dirty="0">
                        <a:solidFill>
                          <a:srgbClr val="0000FF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休日練習会</a:t>
                      </a:r>
                      <a:endParaRPr kumimoji="1" lang="en-US" altLang="ja-JP" sz="1050" b="1" dirty="0">
                        <a:solidFill>
                          <a:srgbClr val="0000FF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食事会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13:00</a:t>
                      </a:r>
                      <a:r>
                        <a:rPr kumimoji="1" lang="ja-JP" altLang="en-US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16:00</a:t>
                      </a:r>
                    </a:p>
                    <a:p>
                      <a:r>
                        <a:rPr kumimoji="1" lang="en-US" altLang="ja-JP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17:00</a:t>
                      </a:r>
                      <a:r>
                        <a:rPr kumimoji="1" lang="ja-JP" altLang="en-US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19:00</a:t>
                      </a:r>
                      <a:endParaRPr kumimoji="1" lang="ja-JP" altLang="en-US" sz="1050" b="1" dirty="0">
                        <a:solidFill>
                          <a:srgbClr val="0000FF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厚木寮テニスコート</a:t>
                      </a:r>
                      <a:endParaRPr kumimoji="1" lang="en-US" altLang="ja-JP" sz="1050" b="1" dirty="0">
                        <a:solidFill>
                          <a:srgbClr val="0000FF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lang="ja-JP" altLang="en-US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焼き肉・鍋・居酒屋 </a:t>
                      </a:r>
                      <a:r>
                        <a:rPr lang="en-US" altLang="ja-JP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KARAKARA </a:t>
                      </a:r>
                      <a:r>
                        <a:rPr lang="ja-JP" altLang="en-US" sz="1050" b="1" dirty="0">
                          <a:solidFill>
                            <a:srgbClr val="0000FF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厚木店</a:t>
                      </a:r>
                      <a:endParaRPr kumimoji="1" lang="ja-JP" altLang="en-US" sz="1050" b="1" dirty="0">
                        <a:solidFill>
                          <a:srgbClr val="0000FF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101276"/>
                  </a:ext>
                </a:extLst>
              </a:tr>
              <a:tr h="391331"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5/10(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休日練習会</a:t>
                      </a:r>
                      <a:endParaRPr kumimoji="1" lang="en-US" altLang="ja-JP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食事会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13:00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16:00</a:t>
                      </a:r>
                    </a:p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17:00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厚木寮テニスコート</a:t>
                      </a:r>
                      <a:endParaRPr kumimoji="1" lang="en-US" altLang="ja-JP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本厚木駅周辺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971751"/>
                  </a:ext>
                </a:extLst>
              </a:tr>
              <a:tr h="391331"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5/24(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休日練習会</a:t>
                      </a:r>
                      <a:endParaRPr kumimoji="1" lang="en-US" altLang="ja-JP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BBQ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12:00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14:00</a:t>
                      </a:r>
                    </a:p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15:00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厚木寮テニスコート</a:t>
                      </a:r>
                      <a:endParaRPr kumimoji="1" lang="en-US" altLang="ja-JP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デジキュー本厚木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(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場所は変更の可能性あり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280843"/>
                  </a:ext>
                </a:extLst>
              </a:tr>
              <a:tr h="391331"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5/30(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土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本社戦</a:t>
                      </a:r>
                      <a:endParaRPr kumimoji="1" lang="en-US" altLang="ja-JP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食事会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12:00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16:00</a:t>
                      </a:r>
                    </a:p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17:00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立場テニスコート</a:t>
                      </a:r>
                      <a:endParaRPr kumimoji="1" lang="en-US" altLang="ja-JP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場所未定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647623"/>
                  </a:ext>
                </a:extLst>
              </a:tr>
              <a:tr h="239147"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6/6(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土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試打会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12:00</a:t>
                      </a:r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14:00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厚木寮テニスコート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55924"/>
                  </a:ext>
                </a:extLst>
              </a:tr>
            </a:tbl>
          </a:graphicData>
        </a:graphic>
      </p:graphicFrame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1ADA2F29-01A7-7D6A-0A01-A7FC080E805C}"/>
              </a:ext>
            </a:extLst>
          </p:cNvPr>
          <p:cNvSpPr/>
          <p:nvPr/>
        </p:nvSpPr>
        <p:spPr>
          <a:xfrm>
            <a:off x="6631521" y="5381503"/>
            <a:ext cx="1879136" cy="750545"/>
          </a:xfrm>
          <a:prstGeom prst="wedgeRoundRectCallout">
            <a:avLst>
              <a:gd name="adj1" fmla="val -47942"/>
              <a:gd name="adj2" fmla="val 2250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新入社員の方・中途入社の方</a:t>
            </a:r>
            <a:endParaRPr lang="en-US" altLang="ja-JP" sz="9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9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問わず参加希望の方は</a:t>
            </a:r>
            <a:endParaRPr lang="en-US" altLang="ja-JP" sz="9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9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公式</a:t>
            </a:r>
            <a:r>
              <a:rPr lang="en-US" altLang="ja-JP" sz="9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LINE</a:t>
            </a:r>
            <a:r>
              <a:rPr lang="ja-JP" altLang="en-US" sz="9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か問い合わせ先へ</a:t>
            </a:r>
            <a:endParaRPr lang="en-US" altLang="ja-JP" sz="9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9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お気軽にご連絡ください！</a:t>
            </a:r>
            <a:endParaRPr lang="en-US" altLang="ja-JP" sz="9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1" name="グラフィックス 10" descr="矢印: 緩い曲線 単色塗りつぶし">
            <a:extLst>
              <a:ext uri="{FF2B5EF4-FFF2-40B4-BE49-F238E27FC236}">
                <a16:creationId xmlns:a16="http://schemas.microsoft.com/office/drawing/2014/main" id="{B11A24D1-5A83-F9DE-9B7D-018C6F1FBA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12143" y="4710472"/>
            <a:ext cx="2005641" cy="8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4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f41bcb5-c330-4cbb-8eba-49c9dbaaa5bd}" enabled="1" method="Privileged" siteId="{66c65d8a-9158-4521-a2d8-664963db48e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369</TotalTime>
  <Words>322</Words>
  <Application>Microsoft Office PowerPoint</Application>
  <PresentationFormat>ワイド画面</PresentationFormat>
  <Paragraphs>62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クラブ活動アピールタイム</dc:title>
  <dc:creator>Nakazawa, Hideyuki (SPPS)</dc:creator>
  <cp:lastModifiedBy>Aoki, Yuki (SSS)</cp:lastModifiedBy>
  <cp:revision>26</cp:revision>
  <cp:lastPrinted>2023-05-23T02:05:06Z</cp:lastPrinted>
  <dcterms:created xsi:type="dcterms:W3CDTF">2023-04-03T23:49:02Z</dcterms:created>
  <dcterms:modified xsi:type="dcterms:W3CDTF">2026-04-04T05:42:27Z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f41bcb5-c330-4cbb-8eba-49c9dbaaa5bd_Enabled">
    <vt:lpwstr>true</vt:lpwstr>
  </property>
  <property fmtid="{D5CDD505-2E9C-101B-9397-08002B2CF9AE}" pid="3" name="MSIP_Label_ff41bcb5-c330-4cbb-8eba-49c9dbaaa5bd_SetDate">
    <vt:lpwstr>2023-04-04T02:25:16Z</vt:lpwstr>
  </property>
  <property fmtid="{D5CDD505-2E9C-101B-9397-08002B2CF9AE}" pid="4" name="MSIP_Label_ff41bcb5-c330-4cbb-8eba-49c9dbaaa5bd_Method">
    <vt:lpwstr>Privileged</vt:lpwstr>
  </property>
  <property fmtid="{D5CDD505-2E9C-101B-9397-08002B2CF9AE}" pid="5" name="MSIP_Label_ff41bcb5-c330-4cbb-8eba-49c9dbaaa5bd_Name">
    <vt:lpwstr>ff41bcb5-c330-4cbb-8eba-49c9dbaaa5bd</vt:lpwstr>
  </property>
  <property fmtid="{D5CDD505-2E9C-101B-9397-08002B2CF9AE}" pid="6" name="MSIP_Label_ff41bcb5-c330-4cbb-8eba-49c9dbaaa5bd_SiteId">
    <vt:lpwstr>66c65d8a-9158-4521-a2d8-664963db48e4</vt:lpwstr>
  </property>
  <property fmtid="{D5CDD505-2E9C-101B-9397-08002B2CF9AE}" pid="7" name="MSIP_Label_ff41bcb5-c330-4cbb-8eba-49c9dbaaa5bd_ActionId">
    <vt:lpwstr>f3bea7fe-c42c-4c25-aa99-aa4509193efa</vt:lpwstr>
  </property>
  <property fmtid="{D5CDD505-2E9C-101B-9397-08002B2CF9AE}" pid="8" name="MSIP_Label_ff41bcb5-c330-4cbb-8eba-49c9dbaaa5bd_ContentBits">
    <vt:lpwstr>0</vt:lpwstr>
  </property>
</Properties>
</file>